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/>
    <p:restoredTop sz="93806"/>
  </p:normalViewPr>
  <p:slideViewPr>
    <p:cSldViewPr snapToGrid="0" snapToObjects="1">
      <p:cViewPr varScale="1">
        <p:scale>
          <a:sx n="112" d="100"/>
          <a:sy n="112" d="100"/>
        </p:scale>
        <p:origin x="20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‹n.º›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media.com.br/sqlite-o-pequeno-notavel/7249" TargetMode="External"/><Relationship Id="rId4" Type="http://schemas.openxmlformats.org/officeDocument/2006/relationships/hyperlink" Target="https://www.tutorialspoint.com/sqlite/sqlite_java.htm" TargetMode="External"/><Relationship Id="rId5" Type="http://schemas.openxmlformats.org/officeDocument/2006/relationships/hyperlink" Target="https://www.sqlite.org/datatype3.html" TargetMode="External"/><Relationship Id="rId6" Type="http://schemas.openxmlformats.org/officeDocument/2006/relationships/hyperlink" Target="http://blog.desenvolvedor.org/sqlite-vs-mysql-vs-postgresql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qlite.org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Banco de Dados e DAO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Ramon Lummertz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969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SQLITE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SQLITE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/>
              <a:t>Para nossos exercícios usaremos o banco de dados SQLITE.</a:t>
            </a:r>
          </a:p>
          <a:p>
            <a:r>
              <a:rPr lang="pt-BR" dirty="0" smtClean="0"/>
              <a:t>Ele </a:t>
            </a:r>
            <a:r>
              <a:rPr lang="pt-BR" dirty="0" err="1" smtClean="0"/>
              <a:t>n</a:t>
            </a:r>
            <a:r>
              <a:rPr lang="en-US" dirty="0" err="1" smtClean="0"/>
              <a:t>ão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robusto</a:t>
            </a:r>
            <a:r>
              <a:rPr lang="en-US" dirty="0" smtClean="0"/>
              <a:t>, </a:t>
            </a:r>
            <a:r>
              <a:rPr lang="en-US" dirty="0" err="1" smtClean="0"/>
              <a:t>possui</a:t>
            </a:r>
            <a:r>
              <a:rPr lang="en-US" dirty="0" smtClean="0"/>
              <a:t> </a:t>
            </a:r>
            <a:r>
              <a:rPr lang="en-US" dirty="0" err="1" smtClean="0"/>
              <a:t>limitações</a:t>
            </a:r>
            <a:r>
              <a:rPr lang="en-US" dirty="0" smtClean="0"/>
              <a:t> de </a:t>
            </a:r>
            <a:r>
              <a:rPr lang="en-US" dirty="0" err="1" smtClean="0"/>
              <a:t>implementações</a:t>
            </a:r>
            <a:r>
              <a:rPr lang="en-US" dirty="0" smtClean="0"/>
              <a:t>, </a:t>
            </a:r>
            <a:r>
              <a:rPr lang="en-US" dirty="0" err="1" smtClean="0"/>
              <a:t>entretanto</a:t>
            </a:r>
            <a:r>
              <a:rPr lang="en-US" dirty="0" smtClean="0"/>
              <a:t> para </a:t>
            </a:r>
            <a:r>
              <a:rPr lang="en-US" dirty="0" err="1" smtClean="0"/>
              <a:t>pequenos</a:t>
            </a:r>
            <a:r>
              <a:rPr lang="en-US" dirty="0" smtClean="0"/>
              <a:t> </a:t>
            </a:r>
            <a:r>
              <a:rPr lang="en-US" dirty="0" err="1" smtClean="0"/>
              <a:t>projetos</a:t>
            </a:r>
            <a:r>
              <a:rPr lang="en-US" dirty="0" smtClean="0"/>
              <a:t> serve </a:t>
            </a:r>
            <a:r>
              <a:rPr lang="en-US" dirty="0" err="1" smtClean="0"/>
              <a:t>perfeitamente</a:t>
            </a:r>
            <a:r>
              <a:rPr lang="en-US" dirty="0" smtClean="0"/>
              <a:t>.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Links Uteis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sqlite.org</a:t>
            </a:r>
            <a:endParaRPr lang="pt-BR" dirty="0" smtClean="0"/>
          </a:p>
          <a:p>
            <a:r>
              <a:rPr lang="pt-BR" dirty="0">
                <a:hlinkClick r:id="rId3"/>
              </a:rPr>
              <a:t>http://</a:t>
            </a:r>
            <a:r>
              <a:rPr lang="pt-BR" dirty="0" smtClean="0">
                <a:hlinkClick r:id="rId3"/>
              </a:rPr>
              <a:t>www.devmedia.com.br/sqlite-o-pequeno-notavel/7249</a:t>
            </a:r>
            <a:endParaRPr lang="pt-BR" dirty="0" smtClean="0"/>
          </a:p>
          <a:p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www.tutorialspoint.com/sqlite/sqlite_java.htm</a:t>
            </a:r>
            <a:endParaRPr lang="pt-BR" dirty="0" smtClean="0"/>
          </a:p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www.sqlite.org/datatype3.html</a:t>
            </a:r>
            <a:endParaRPr lang="pt-BR" dirty="0" smtClean="0"/>
          </a:p>
          <a:p>
            <a:r>
              <a:rPr lang="pt-BR" dirty="0">
                <a:hlinkClick r:id="rId6"/>
              </a:rPr>
              <a:t>http://</a:t>
            </a:r>
            <a:r>
              <a:rPr lang="pt-BR" dirty="0" smtClean="0">
                <a:hlinkClick r:id="rId6"/>
              </a:rPr>
              <a:t>blog.desenvolvedor.org/sqlite-vs-mysql-vs-postgresql</a:t>
            </a:r>
            <a:endParaRPr lang="pt-BR" dirty="0" smtClean="0"/>
          </a:p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www.htmlstaff.org</a:t>
            </a:r>
            <a:r>
              <a:rPr lang="pt-BR" dirty="0"/>
              <a:t>/</a:t>
            </a:r>
            <a:r>
              <a:rPr lang="pt-BR" dirty="0" err="1"/>
              <a:t>ver.php?id</a:t>
            </a:r>
            <a:r>
              <a:rPr lang="pt-BR" dirty="0"/>
              <a:t>=2148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6328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SQLITE</a:t>
            </a:r>
            <a:endParaRPr lang="pt-BR" dirty="0"/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Podemos adicionar o Driver do </a:t>
            </a:r>
            <a:r>
              <a:rPr lang="pt-BR" dirty="0" err="1" smtClean="0"/>
              <a:t>SQLite</a:t>
            </a:r>
            <a:r>
              <a:rPr lang="pt-BR" dirty="0" smtClean="0"/>
              <a:t> no nosso projeto baixando diretamente no site, entretanto podemos usar o repositório MAVEN. </a:t>
            </a:r>
            <a:r>
              <a:rPr lang="pt-BR" dirty="0"/>
              <a:t>O </a:t>
            </a:r>
            <a:r>
              <a:rPr lang="pt-BR" dirty="0" err="1"/>
              <a:t>Maven</a:t>
            </a:r>
            <a:r>
              <a:rPr lang="pt-BR" dirty="0"/>
              <a:t> baixa bibliotecas Java e seus plug-ins dinamicamente de um ou mais </a:t>
            </a:r>
            <a:r>
              <a:rPr lang="pt-BR" dirty="0" smtClean="0"/>
              <a:t>repositórios.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2604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Passo a Passo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422" y="5043888"/>
            <a:ext cx="1666447" cy="15541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19" y="3920161"/>
            <a:ext cx="3851607" cy="9320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87" y="2072342"/>
            <a:ext cx="3046393" cy="87912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40" y="4842170"/>
            <a:ext cx="4117003" cy="8763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556" y="1789487"/>
            <a:ext cx="3887980" cy="180583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9" y="2862066"/>
            <a:ext cx="1606474" cy="269618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5" y="1789487"/>
            <a:ext cx="2913412" cy="565711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338830" y="2392918"/>
            <a:ext cx="2410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Passo 1 – Novo projeto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38994" y="5860838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Passo I1 – selecionado </a:t>
            </a:r>
          </a:p>
          <a:p>
            <a:r>
              <a:rPr lang="pt-BR" dirty="0" smtClean="0"/>
              <a:t>o projeto aperte F4</a:t>
            </a:r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3685419" y="3818023"/>
            <a:ext cx="223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Passo I1I – Na aba </a:t>
            </a:r>
            <a:r>
              <a:rPr lang="pt-BR" dirty="0" err="1" smtClean="0"/>
              <a:t>Libraries</a:t>
            </a:r>
            <a:r>
              <a:rPr lang="pt-BR" dirty="0" smtClean="0"/>
              <a:t>, selecione </a:t>
            </a:r>
            <a:r>
              <a:rPr lang="pt-BR" dirty="0" err="1" smtClean="0"/>
              <a:t>From</a:t>
            </a:r>
            <a:r>
              <a:rPr lang="pt-BR" dirty="0" smtClean="0"/>
              <a:t> MAVEN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3692892" y="5687594"/>
            <a:ext cx="223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Passo IV– Pesquise por SQLITE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690543" y="3052288"/>
            <a:ext cx="223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Passo V– No Projeto Seleciona essa </a:t>
            </a:r>
            <a:r>
              <a:rPr lang="pt-BR" dirty="0" err="1" smtClean="0"/>
              <a:t>lib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7682590" y="5775928"/>
            <a:ext cx="223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Passo VI– Adicione ao Projeto.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212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Usando o JDBC SQLITE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Para usarmos o JDBC e </a:t>
            </a:r>
            <a:r>
              <a:rPr lang="pt-BR" dirty="0" err="1" smtClean="0"/>
              <a:t>SQLite</a:t>
            </a:r>
            <a:r>
              <a:rPr lang="pt-BR" dirty="0" smtClean="0"/>
              <a:t> recomenda-se o uso de uma Classe para a cria</a:t>
            </a:r>
            <a:r>
              <a:rPr lang="en-US" dirty="0" err="1" smtClean="0"/>
              <a:t>ção</a:t>
            </a:r>
            <a:r>
              <a:rPr lang="en-US" dirty="0" smtClean="0"/>
              <a:t> de </a:t>
            </a:r>
            <a:r>
              <a:rPr lang="en-US" dirty="0" err="1" smtClean="0"/>
              <a:t>Tabelas</a:t>
            </a:r>
            <a:r>
              <a:rPr lang="en-US" dirty="0" smtClean="0"/>
              <a:t> (DDL</a:t>
            </a:r>
            <a:r>
              <a:rPr lang="pt-BR" dirty="0" smtClean="0"/>
              <a:t>) e outra para manipula</a:t>
            </a:r>
            <a:r>
              <a:rPr lang="en-US" dirty="0" err="1" smtClean="0"/>
              <a:t>ção</a:t>
            </a:r>
            <a:r>
              <a:rPr lang="en-US" dirty="0" smtClean="0"/>
              <a:t> de dados (DML).</a:t>
            </a:r>
          </a:p>
          <a:p>
            <a:pPr marL="0" indent="0">
              <a:buNone/>
            </a:pPr>
            <a:r>
              <a:rPr lang="en-US" dirty="0" smtClean="0"/>
              <a:t>No </a:t>
            </a:r>
            <a:r>
              <a:rPr lang="en-US" dirty="0" err="1" smtClean="0"/>
              <a:t>exemplo</a:t>
            </a:r>
            <a:r>
              <a:rPr lang="en-US" dirty="0"/>
              <a:t> &lt;https://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ramonsl</a:t>
            </a:r>
            <a:r>
              <a:rPr lang="en-US" dirty="0"/>
              <a:t>/OOI/tree/master/Aula%2011&gt; </a:t>
            </a:r>
            <a:r>
              <a:rPr lang="en-US" dirty="0" smtClean="0"/>
              <a:t>a </a:t>
            </a:r>
            <a:r>
              <a:rPr lang="en-US" dirty="0" err="1" smtClean="0"/>
              <a:t>Classe</a:t>
            </a:r>
            <a:r>
              <a:rPr lang="en-US" dirty="0" smtClean="0"/>
              <a:t> para </a:t>
            </a:r>
            <a:r>
              <a:rPr lang="en-US" dirty="0" err="1" smtClean="0"/>
              <a:t>operações</a:t>
            </a:r>
            <a:r>
              <a:rPr lang="en-US" dirty="0" smtClean="0"/>
              <a:t> DDL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denominada</a:t>
            </a:r>
            <a:r>
              <a:rPr lang="en-US" dirty="0" smtClean="0"/>
              <a:t> </a:t>
            </a:r>
            <a:r>
              <a:rPr lang="en-US" dirty="0" err="1" smtClean="0"/>
              <a:t>DbUtils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 as </a:t>
            </a:r>
            <a:r>
              <a:rPr lang="en-US" dirty="0" err="1" smtClean="0"/>
              <a:t>operações</a:t>
            </a:r>
            <a:r>
              <a:rPr lang="en-US" dirty="0" smtClean="0"/>
              <a:t> de DML de </a:t>
            </a:r>
            <a:r>
              <a:rPr lang="en-US" dirty="0" err="1" smtClean="0"/>
              <a:t>DbHelper</a:t>
            </a:r>
            <a:r>
              <a:rPr lang="en-US" dirty="0" smtClean="0"/>
              <a:t>, </a:t>
            </a:r>
            <a:r>
              <a:rPr lang="en-US" dirty="0" err="1" smtClean="0"/>
              <a:t>essa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 sera </a:t>
            </a:r>
            <a:r>
              <a:rPr lang="en-US" dirty="0" err="1" smtClean="0"/>
              <a:t>responsavel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executar</a:t>
            </a:r>
            <a:r>
              <a:rPr lang="en-US" dirty="0" smtClean="0"/>
              <a:t> inserts, deletes, updates e selects </a:t>
            </a:r>
          </a:p>
        </p:txBody>
      </p:sp>
    </p:spTree>
    <p:extLst>
      <p:ext uri="{BB962C8B-B14F-4D97-AF65-F5344CB8AC3E}">
        <p14:creationId xmlns:p14="http://schemas.microsoft.com/office/powerpoint/2010/main" val="141821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DBUtils.java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5" y="2227263"/>
            <a:ext cx="4899360" cy="3633787"/>
          </a:xfrm>
        </p:spPr>
      </p:pic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09" y="2227263"/>
            <a:ext cx="5422900" cy="2090937"/>
          </a:xfrm>
        </p:spPr>
      </p:pic>
      <p:sp>
        <p:nvSpPr>
          <p:cNvPr id="8" name="Retângulo 7"/>
          <p:cNvSpPr/>
          <p:nvPr/>
        </p:nvSpPr>
        <p:spPr>
          <a:xfrm>
            <a:off x="6096001" y="5095437"/>
            <a:ext cx="5435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ramonsl</a:t>
            </a:r>
            <a:r>
              <a:rPr lang="pt-BR" dirty="0"/>
              <a:t>/OOI/</a:t>
            </a:r>
            <a:r>
              <a:rPr lang="pt-BR" dirty="0" err="1"/>
              <a:t>tree</a:t>
            </a:r>
            <a:r>
              <a:rPr lang="pt-BR" dirty="0"/>
              <a:t>/</a:t>
            </a:r>
            <a:r>
              <a:rPr lang="pt-BR" dirty="0" err="1"/>
              <a:t>master</a:t>
            </a:r>
            <a:r>
              <a:rPr lang="pt-BR" dirty="0"/>
              <a:t>/Aula%2011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09" y="4638995"/>
            <a:ext cx="5654345" cy="3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73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Ainda na </a:t>
            </a:r>
            <a:r>
              <a:rPr lang="pt-BR" dirty="0" err="1" smtClean="0"/>
              <a:t>DButils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Na classe </a:t>
            </a:r>
            <a:r>
              <a:rPr lang="pt-BR" dirty="0" err="1" smtClean="0"/>
              <a:t>DbUtils</a:t>
            </a:r>
            <a:r>
              <a:rPr lang="pt-BR" dirty="0" smtClean="0"/>
              <a:t> </a:t>
            </a:r>
            <a:r>
              <a:rPr lang="pt-BR" dirty="0" err="1" smtClean="0"/>
              <a:t>voc</a:t>
            </a:r>
            <a:r>
              <a:rPr lang="en-US" dirty="0" err="1" smtClean="0"/>
              <a:t>ê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criar</a:t>
            </a:r>
            <a:r>
              <a:rPr lang="en-US" dirty="0" smtClean="0"/>
              <a:t> outros </a:t>
            </a:r>
            <a:r>
              <a:rPr lang="en-US" dirty="0" err="1" smtClean="0"/>
              <a:t>métodos</a:t>
            </a:r>
            <a:r>
              <a:rPr lang="en-US" dirty="0" smtClean="0"/>
              <a:t> para </a:t>
            </a:r>
            <a:r>
              <a:rPr lang="en-US" dirty="0" err="1" smtClean="0"/>
              <a:t>manipulação</a:t>
            </a:r>
            <a:r>
              <a:rPr lang="en-US" dirty="0" smtClean="0"/>
              <a:t> do </a:t>
            </a:r>
            <a:r>
              <a:rPr lang="en-US" dirty="0" err="1" smtClean="0"/>
              <a:t>seu</a:t>
            </a:r>
            <a:r>
              <a:rPr lang="en-US" dirty="0" smtClean="0"/>
              <a:t> banco de dados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exemplo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Rotinas</a:t>
            </a:r>
            <a:r>
              <a:rPr lang="en-US" dirty="0" smtClean="0"/>
              <a:t> de </a:t>
            </a:r>
            <a:r>
              <a:rPr lang="en-US" dirty="0" err="1" smtClean="0"/>
              <a:t>atualização</a:t>
            </a:r>
            <a:r>
              <a:rPr lang="en-US" dirty="0" smtClean="0"/>
              <a:t> de </a:t>
            </a:r>
            <a:r>
              <a:rPr lang="en-US" dirty="0" err="1" smtClean="0"/>
              <a:t>versao</a:t>
            </a:r>
            <a:r>
              <a:rPr lang="en-US" dirty="0" smtClean="0"/>
              <a:t> do banco de dados</a:t>
            </a:r>
          </a:p>
          <a:p>
            <a:pPr lvl="1"/>
            <a:r>
              <a:rPr lang="en-US" dirty="0" err="1" smtClean="0"/>
              <a:t>Rotinas</a:t>
            </a:r>
            <a:r>
              <a:rPr lang="en-US" dirty="0" smtClean="0"/>
              <a:t> de backup de DB</a:t>
            </a:r>
            <a:r>
              <a:rPr lang="is-IS" dirty="0" smtClean="0"/>
              <a:t>….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523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DBHelper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Classe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A classe </a:t>
            </a:r>
            <a:r>
              <a:rPr lang="pt-BR" dirty="0" err="1" smtClean="0"/>
              <a:t>DBHelper</a:t>
            </a:r>
            <a:r>
              <a:rPr lang="pt-BR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responsavel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conexão</a:t>
            </a:r>
            <a:r>
              <a:rPr lang="en-US" dirty="0" smtClean="0"/>
              <a:t> com o banco</a:t>
            </a:r>
          </a:p>
          <a:p>
            <a:pPr lvl="1"/>
            <a:r>
              <a:rPr lang="en-US" dirty="0" err="1" smtClean="0"/>
              <a:t>Realizar</a:t>
            </a:r>
            <a:r>
              <a:rPr lang="en-US" dirty="0" smtClean="0"/>
              <a:t> </a:t>
            </a:r>
            <a:r>
              <a:rPr lang="en-US" dirty="0" err="1" smtClean="0"/>
              <a:t>operações</a:t>
            </a:r>
            <a:r>
              <a:rPr lang="en-US" dirty="0" smtClean="0"/>
              <a:t> de DML</a:t>
            </a:r>
          </a:p>
          <a:p>
            <a:pPr lvl="2"/>
            <a:r>
              <a:rPr lang="en-US" dirty="0" smtClean="0"/>
              <a:t>Insert</a:t>
            </a:r>
          </a:p>
          <a:p>
            <a:pPr lvl="2"/>
            <a:r>
              <a:rPr lang="en-US" dirty="0" smtClean="0"/>
              <a:t>Update</a:t>
            </a:r>
          </a:p>
          <a:p>
            <a:pPr lvl="2"/>
            <a:r>
              <a:rPr lang="en-US" dirty="0" smtClean="0"/>
              <a:t>Delete</a:t>
            </a:r>
          </a:p>
          <a:p>
            <a:pPr lvl="1"/>
            <a:r>
              <a:rPr lang="en-US" dirty="0" err="1" smtClean="0"/>
              <a:t>Operações</a:t>
            </a:r>
            <a:r>
              <a:rPr lang="en-US" dirty="0" smtClean="0"/>
              <a:t> de Insert, update e Delete </a:t>
            </a:r>
            <a:r>
              <a:rPr lang="en-US" dirty="0" err="1" smtClean="0"/>
              <a:t>devem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 o </a:t>
            </a:r>
            <a:r>
              <a:rPr lang="en-US" dirty="0" err="1" smtClean="0"/>
              <a:t>método</a:t>
            </a:r>
            <a:r>
              <a:rPr lang="en-US" dirty="0" smtClean="0"/>
              <a:t> “</a:t>
            </a:r>
            <a:r>
              <a:rPr lang="en-US" dirty="0" err="1" smtClean="0"/>
              <a:t>executeUpdate</a:t>
            </a:r>
            <a:r>
              <a:rPr lang="en-US" dirty="0" smtClean="0"/>
              <a:t>” de um </a:t>
            </a:r>
            <a:r>
              <a:rPr lang="en-US" dirty="0" err="1" smtClean="0"/>
              <a:t>objeto</a:t>
            </a:r>
            <a:r>
              <a:rPr lang="en-US" dirty="0" smtClean="0"/>
              <a:t> Statement,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retorno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o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linhas</a:t>
            </a:r>
            <a:r>
              <a:rPr lang="en-US" dirty="0" smtClean="0"/>
              <a:t> </a:t>
            </a:r>
            <a:r>
              <a:rPr lang="en-US" dirty="0" err="1" smtClean="0"/>
              <a:t>afetadas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Select</a:t>
            </a:r>
            <a:endParaRPr lang="pt-BR" dirty="0" smtClean="0"/>
          </a:p>
          <a:p>
            <a:pPr lvl="2"/>
            <a:endParaRPr lang="pt-BR" dirty="0"/>
          </a:p>
          <a:p>
            <a:pPr marL="630000" lvl="2" indent="0">
              <a:buNone/>
            </a:pPr>
            <a:endParaRPr lang="en-US" dirty="0" smtClean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Exemplo Inserir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96" y="2926052"/>
            <a:ext cx="5795011" cy="33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68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DBHelper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Delete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Update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3209081"/>
            <a:ext cx="5392737" cy="2368651"/>
          </a:xfrm>
        </p:spPr>
      </p:pic>
      <p:pic>
        <p:nvPicPr>
          <p:cNvPr id="13" name="Espaço Reservado para Conteúdo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8" y="2925763"/>
            <a:ext cx="5078272" cy="2935287"/>
          </a:xfrm>
        </p:spPr>
      </p:pic>
    </p:spTree>
    <p:extLst>
      <p:ext uri="{BB962C8B-B14F-4D97-AF65-F5344CB8AC3E}">
        <p14:creationId xmlns:p14="http://schemas.microsoft.com/office/powerpoint/2010/main" val="741998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Dbhelpet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Select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28" y="2925763"/>
            <a:ext cx="3941332" cy="2935287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Testando os m</a:t>
            </a:r>
            <a:r>
              <a:rPr lang="en-US" dirty="0" err="1" smtClean="0"/>
              <a:t>étodos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076" y="2925763"/>
            <a:ext cx="3219060" cy="2935287"/>
          </a:xfrm>
        </p:spPr>
      </p:pic>
    </p:spTree>
    <p:extLst>
      <p:ext uri="{BB962C8B-B14F-4D97-AF65-F5344CB8AC3E}">
        <p14:creationId xmlns:p14="http://schemas.microsoft.com/office/powerpoint/2010/main" val="83538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Esta bom assim?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Dessa forma conseguimos fazer as opera</a:t>
            </a:r>
            <a:r>
              <a:rPr lang="en-US" dirty="0" err="1" smtClean="0"/>
              <a:t>ções</a:t>
            </a:r>
            <a:r>
              <a:rPr lang="en-US" dirty="0" smtClean="0"/>
              <a:t> </a:t>
            </a:r>
            <a:r>
              <a:rPr lang="en-US" dirty="0" err="1" smtClean="0"/>
              <a:t>básicas</a:t>
            </a:r>
            <a:r>
              <a:rPr lang="en-US" dirty="0" smtClean="0"/>
              <a:t> </a:t>
            </a:r>
            <a:r>
              <a:rPr lang="en-US" dirty="0" err="1" smtClean="0"/>
              <a:t>num</a:t>
            </a:r>
            <a:r>
              <a:rPr lang="en-US" dirty="0" smtClean="0"/>
              <a:t> banco de dados,</a:t>
            </a:r>
            <a:r>
              <a:rPr lang="pt-BR" dirty="0" smtClean="0"/>
              <a:t> entretanto </a:t>
            </a:r>
            <a:r>
              <a:rPr lang="pt-BR" dirty="0" err="1" smtClean="0"/>
              <a:t>h</a:t>
            </a:r>
            <a:r>
              <a:rPr lang="en-US" dirty="0" err="1" smtClean="0"/>
              <a:t>á</a:t>
            </a:r>
            <a:r>
              <a:rPr lang="en-US" dirty="0" smtClean="0"/>
              <a:t> </a:t>
            </a:r>
            <a:r>
              <a:rPr lang="en-US" dirty="0" err="1" smtClean="0"/>
              <a:t>muito</a:t>
            </a:r>
            <a:r>
              <a:rPr lang="en-US" dirty="0"/>
              <a:t> </a:t>
            </a:r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repetitivel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prejudicar</a:t>
            </a:r>
            <a:r>
              <a:rPr lang="en-US" dirty="0" smtClean="0"/>
              <a:t> a </a:t>
            </a:r>
            <a:r>
              <a:rPr lang="en-US" dirty="0" err="1" smtClean="0"/>
              <a:t>escalabilidade</a:t>
            </a:r>
            <a:r>
              <a:rPr lang="en-US" dirty="0" smtClean="0"/>
              <a:t> da </a:t>
            </a:r>
            <a:r>
              <a:rPr lang="en-US" dirty="0" err="1" smtClean="0"/>
              <a:t>aplicação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tivermos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tabelas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Quando</a:t>
            </a:r>
            <a:r>
              <a:rPr lang="en-US" dirty="0"/>
              <a:t> </a:t>
            </a:r>
            <a:r>
              <a:rPr lang="en-US" dirty="0" err="1" smtClean="0"/>
              <a:t>tiver</a:t>
            </a:r>
            <a:r>
              <a:rPr lang="en-US" dirty="0" smtClean="0"/>
              <a:t> 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objetos</a:t>
            </a:r>
            <a:r>
              <a:rPr lang="en-US" dirty="0" smtClean="0"/>
              <a:t> a </a:t>
            </a:r>
            <a:r>
              <a:rPr lang="en-US" dirty="0" err="1" smtClean="0"/>
              <a:t>serem</a:t>
            </a:r>
            <a:r>
              <a:rPr lang="en-US" dirty="0" smtClean="0"/>
              <a:t> </a:t>
            </a:r>
            <a:r>
              <a:rPr lang="en-US" dirty="0" err="1" smtClean="0"/>
              <a:t>persistidos</a:t>
            </a:r>
            <a:r>
              <a:rPr lang="en-US" dirty="0" smtClean="0"/>
              <a:t> no banco?</a:t>
            </a:r>
          </a:p>
          <a:p>
            <a:pPr lvl="1"/>
            <a:r>
              <a:rPr lang="is-IS" dirty="0" smtClean="0"/>
              <a:t>….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8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Persistência de Dados</a:t>
            </a:r>
            <a:endParaRPr lang="pt-BR" dirty="0" smtClean="0"/>
          </a:p>
          <a:p>
            <a:r>
              <a:rPr lang="pt-BR" dirty="0" smtClean="0"/>
              <a:t>Banco de dados</a:t>
            </a:r>
          </a:p>
          <a:p>
            <a:pPr lvl="1"/>
            <a:r>
              <a:rPr lang="pt-BR" dirty="0" smtClean="0"/>
              <a:t>JDBC</a:t>
            </a:r>
          </a:p>
          <a:p>
            <a:pPr lvl="1"/>
            <a:r>
              <a:rPr lang="pt-BR" dirty="0" err="1" smtClean="0"/>
              <a:t>SQLite</a:t>
            </a:r>
            <a:endParaRPr lang="pt-BR" dirty="0" smtClean="0"/>
          </a:p>
          <a:p>
            <a:r>
              <a:rPr lang="pt-BR" dirty="0" err="1" smtClean="0"/>
              <a:t>Padr</a:t>
            </a:r>
            <a:r>
              <a:rPr lang="en-US" dirty="0" err="1" smtClean="0"/>
              <a:t>ão</a:t>
            </a:r>
            <a:r>
              <a:rPr lang="en-US" dirty="0" smtClean="0"/>
              <a:t> Dao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693712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Padr</a:t>
            </a:r>
            <a:r>
              <a:rPr lang="en-US" dirty="0" err="1" smtClean="0"/>
              <a:t>õ</a:t>
            </a:r>
            <a:r>
              <a:rPr lang="pt-BR" dirty="0" smtClean="0"/>
              <a:t>es de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padrão</a:t>
            </a:r>
            <a:r>
              <a:rPr lang="pt-BR" dirty="0"/>
              <a:t> descreve um conjunto composto por um contexto, um problema e uma </a:t>
            </a:r>
            <a:r>
              <a:rPr lang="pt-BR" dirty="0" err="1"/>
              <a:t>solução</a:t>
            </a:r>
            <a:r>
              <a:rPr lang="pt-BR" dirty="0"/>
              <a:t>. Em outras palavras, pode-se descrever um </a:t>
            </a:r>
            <a:r>
              <a:rPr lang="pt-BR" dirty="0" err="1"/>
              <a:t>padrão</a:t>
            </a:r>
            <a:r>
              <a:rPr lang="pt-BR" dirty="0"/>
              <a:t> como uma </a:t>
            </a:r>
            <a:r>
              <a:rPr lang="pt-BR" dirty="0" err="1"/>
              <a:t>solução</a:t>
            </a:r>
            <a:r>
              <a:rPr lang="pt-BR" dirty="0"/>
              <a:t> para um determinado problema em um contexto. </a:t>
            </a:r>
            <a:r>
              <a:rPr lang="pt-BR" dirty="0" err="1"/>
              <a:t>Porém</a:t>
            </a:r>
            <a:r>
              <a:rPr lang="pt-BR" dirty="0"/>
              <a:t> um </a:t>
            </a:r>
            <a:r>
              <a:rPr lang="pt-BR" dirty="0" err="1"/>
              <a:t>padrão</a:t>
            </a:r>
            <a:r>
              <a:rPr lang="pt-BR" dirty="0"/>
              <a:t> </a:t>
            </a:r>
            <a:r>
              <a:rPr lang="pt-BR" dirty="0" err="1"/>
              <a:t>não</a:t>
            </a:r>
            <a:r>
              <a:rPr lang="pt-BR" dirty="0"/>
              <a:t> descreve qual- quer </a:t>
            </a:r>
            <a:r>
              <a:rPr lang="pt-BR" dirty="0" err="1"/>
              <a:t>solução</a:t>
            </a:r>
            <a:r>
              <a:rPr lang="pt-BR" dirty="0"/>
              <a:t>, mas uma </a:t>
            </a:r>
            <a:r>
              <a:rPr lang="pt-BR" dirty="0" err="1"/>
              <a:t>solução</a:t>
            </a:r>
            <a:r>
              <a:rPr lang="pt-BR" dirty="0"/>
              <a:t> que </a:t>
            </a:r>
            <a:r>
              <a:rPr lang="pt-BR" dirty="0" err="1"/>
              <a:t>ja</a:t>
            </a:r>
            <a:r>
              <a:rPr lang="pt-BR" dirty="0"/>
              <a:t>́ tenha sido utilizada com sucesso em mais de um contexto. Exatamente por esse motivo que a </a:t>
            </a:r>
            <a:r>
              <a:rPr lang="pt-BR" dirty="0" err="1"/>
              <a:t>descrição</a:t>
            </a:r>
            <a:r>
              <a:rPr lang="pt-BR" dirty="0"/>
              <a:t> dos </a:t>
            </a:r>
            <a:r>
              <a:rPr lang="pt-BR" dirty="0" err="1"/>
              <a:t>padrões</a:t>
            </a:r>
            <a:r>
              <a:rPr lang="pt-BR" dirty="0"/>
              <a:t> normalmente sempre indica alguns de seus usos conhecidos. Um </a:t>
            </a:r>
            <a:r>
              <a:rPr lang="pt-BR" dirty="0" err="1"/>
              <a:t>padrão</a:t>
            </a:r>
            <a:r>
              <a:rPr lang="pt-BR" dirty="0"/>
              <a:t> </a:t>
            </a:r>
            <a:r>
              <a:rPr lang="pt-BR" dirty="0" err="1"/>
              <a:t>não</a:t>
            </a:r>
            <a:r>
              <a:rPr lang="pt-BR" dirty="0"/>
              <a:t> descreve </a:t>
            </a:r>
            <a:r>
              <a:rPr lang="pt-BR" dirty="0" err="1"/>
              <a:t>soluções</a:t>
            </a:r>
            <a:r>
              <a:rPr lang="pt-BR" dirty="0"/>
              <a:t> novas, mas </a:t>
            </a:r>
            <a:r>
              <a:rPr lang="pt-BR" dirty="0" err="1"/>
              <a:t>soluções</a:t>
            </a:r>
            <a:r>
              <a:rPr lang="pt-BR" dirty="0"/>
              <a:t> consolidadas! </a:t>
            </a:r>
            <a:endParaRPr lang="pt-BR" dirty="0" smtClean="0"/>
          </a:p>
          <a:p>
            <a:r>
              <a:rPr lang="pt-BR" dirty="0" smtClean="0"/>
              <a:t>Continuando nosso projeto vamos </a:t>
            </a:r>
            <a:r>
              <a:rPr lang="pt-BR" dirty="0" err="1" smtClean="0"/>
              <a:t>refatorar</a:t>
            </a:r>
            <a:r>
              <a:rPr lang="pt-BR" dirty="0" smtClean="0"/>
              <a:t> nosso </a:t>
            </a:r>
            <a:r>
              <a:rPr lang="pt-BR" dirty="0" err="1" smtClean="0"/>
              <a:t>c</a:t>
            </a:r>
            <a:r>
              <a:rPr lang="en-US" dirty="0" err="1" smtClean="0"/>
              <a:t>ódigo</a:t>
            </a:r>
            <a:r>
              <a:rPr lang="en-US" dirty="0" smtClean="0"/>
              <a:t> </a:t>
            </a:r>
            <a:r>
              <a:rPr lang="en-US" dirty="0" err="1" smtClean="0"/>
              <a:t>adequando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a </a:t>
            </a:r>
            <a:r>
              <a:rPr lang="en-US" dirty="0" err="1" smtClean="0"/>
              <a:t>três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r>
              <a:rPr lang="en-US" dirty="0" smtClean="0"/>
              <a:t> de </a:t>
            </a:r>
            <a:r>
              <a:rPr lang="en-US" dirty="0" err="1" smtClean="0"/>
              <a:t>projetos</a:t>
            </a:r>
            <a:endParaRPr lang="en-US" dirty="0" smtClean="0"/>
          </a:p>
          <a:p>
            <a:pPr lvl="1"/>
            <a:r>
              <a:rPr lang="en-US" dirty="0" smtClean="0"/>
              <a:t>Factory</a:t>
            </a:r>
          </a:p>
          <a:p>
            <a:pPr lvl="1"/>
            <a:r>
              <a:rPr lang="en-US" dirty="0" smtClean="0"/>
              <a:t>DAO</a:t>
            </a:r>
          </a:p>
          <a:p>
            <a:pPr lvl="1"/>
            <a:r>
              <a:rPr lang="en-US" dirty="0" smtClean="0"/>
              <a:t>BEANS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906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Factory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873704"/>
            <a:ext cx="5422900" cy="2340904"/>
          </a:xfrm>
        </p:spPr>
      </p:pic>
    </p:spTree>
    <p:extLst>
      <p:ext uri="{BB962C8B-B14F-4D97-AF65-F5344CB8AC3E}">
        <p14:creationId xmlns:p14="http://schemas.microsoft.com/office/powerpoint/2010/main" val="1873948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fica nossas classes </a:t>
            </a:r>
            <a:r>
              <a:rPr lang="pt-BR" dirty="0" err="1" smtClean="0"/>
              <a:t>DBUTILs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DBUTILS  -  </a:t>
            </a:r>
            <a:r>
              <a:rPr lang="pt-BR" dirty="0" err="1" smtClean="0"/>
              <a:t>Vers</a:t>
            </a:r>
            <a:r>
              <a:rPr lang="en-US" dirty="0" err="1" smtClean="0"/>
              <a:t>ão</a:t>
            </a:r>
            <a:r>
              <a:rPr lang="en-US" dirty="0" smtClean="0"/>
              <a:t> </a:t>
            </a:r>
            <a:r>
              <a:rPr lang="pt-BR" dirty="0" smtClean="0"/>
              <a:t>1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464" y="2925763"/>
            <a:ext cx="3787859" cy="2935287"/>
          </a:xfrm>
        </p:spPr>
      </p:pic>
      <p:sp>
        <p:nvSpPr>
          <p:cNvPr id="7" name="Espaço Reservado para Texto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 smtClean="0"/>
              <a:t>DbUtils</a:t>
            </a:r>
            <a:r>
              <a:rPr lang="pt-BR" dirty="0" smtClean="0"/>
              <a:t> </a:t>
            </a:r>
            <a:r>
              <a:rPr lang="pt-BR" dirty="0" err="1" smtClean="0"/>
              <a:t>Version</a:t>
            </a:r>
            <a:r>
              <a:rPr lang="pt-BR" dirty="0" smtClean="0"/>
              <a:t> 0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91" y="2925763"/>
            <a:ext cx="3966030" cy="2935287"/>
          </a:xfrm>
        </p:spPr>
      </p:pic>
    </p:spTree>
    <p:extLst>
      <p:ext uri="{BB962C8B-B14F-4D97-AF65-F5344CB8AC3E}">
        <p14:creationId xmlns:p14="http://schemas.microsoft.com/office/powerpoint/2010/main" val="196951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fica nossas classes </a:t>
            </a:r>
            <a:r>
              <a:rPr lang="pt-BR" dirty="0" smtClean="0"/>
              <a:t>DBHELPER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DbHelper</a:t>
            </a:r>
            <a:r>
              <a:rPr lang="pt-BR" dirty="0" smtClean="0"/>
              <a:t> </a:t>
            </a:r>
            <a:r>
              <a:rPr lang="pt-BR" dirty="0" err="1" smtClean="0"/>
              <a:t>Vers</a:t>
            </a:r>
            <a:r>
              <a:rPr lang="en-US" dirty="0" err="1" smtClean="0"/>
              <a:t>ão</a:t>
            </a:r>
            <a:r>
              <a:rPr lang="en-US" dirty="0" smtClean="0"/>
              <a:t> 1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14" y="2925763"/>
            <a:ext cx="4407560" cy="2935287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 smtClean="0"/>
              <a:t>DbHelper</a:t>
            </a:r>
            <a:r>
              <a:rPr lang="pt-BR" dirty="0" smtClean="0"/>
              <a:t> </a:t>
            </a:r>
            <a:r>
              <a:rPr lang="pt-BR" dirty="0" err="1" smtClean="0"/>
              <a:t>Versao</a:t>
            </a:r>
            <a:r>
              <a:rPr lang="pt-BR" dirty="0" smtClean="0"/>
              <a:t> 0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62" y="2925763"/>
            <a:ext cx="3432289" cy="2935287"/>
          </a:xfrm>
        </p:spPr>
      </p:pic>
      <p:sp>
        <p:nvSpPr>
          <p:cNvPr id="9" name="CaixaDeTexto 8"/>
          <p:cNvSpPr txBox="1"/>
          <p:nvPr/>
        </p:nvSpPr>
        <p:spPr>
          <a:xfrm>
            <a:off x="3088267" y="6267797"/>
            <a:ext cx="582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Para uma melhor </a:t>
            </a:r>
            <a:r>
              <a:rPr lang="pt-BR" dirty="0" err="1" smtClean="0"/>
              <a:t>visuali</a:t>
            </a:r>
            <a:r>
              <a:rPr lang="en-US" dirty="0" err="1" smtClean="0"/>
              <a:t>zação</a:t>
            </a:r>
            <a:r>
              <a:rPr lang="en-US" dirty="0" smtClean="0"/>
              <a:t>, </a:t>
            </a:r>
            <a:r>
              <a:rPr lang="en-US" dirty="0" err="1" smtClean="0"/>
              <a:t>ambas</a:t>
            </a:r>
            <a:r>
              <a:rPr lang="en-US" dirty="0" smtClean="0"/>
              <a:t> as classes </a:t>
            </a:r>
            <a:r>
              <a:rPr lang="en-US" dirty="0" err="1" smtClean="0"/>
              <a:t>estão</a:t>
            </a:r>
            <a:r>
              <a:rPr lang="en-US" dirty="0" smtClean="0"/>
              <a:t> no GIT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1193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 os dados do </a:t>
            </a:r>
            <a:r>
              <a:rPr lang="pt-BR" dirty="0" err="1" smtClean="0"/>
              <a:t>alunoS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Com a classe </a:t>
            </a:r>
            <a:r>
              <a:rPr lang="pt-BR" dirty="0" err="1" smtClean="0"/>
              <a:t>DbHelper</a:t>
            </a:r>
            <a:r>
              <a:rPr lang="pt-BR" dirty="0" smtClean="0"/>
              <a:t> </a:t>
            </a:r>
            <a:r>
              <a:rPr lang="pt-BR" dirty="0" err="1" smtClean="0"/>
              <a:t>j</a:t>
            </a:r>
            <a:r>
              <a:rPr lang="en-US" dirty="0" err="1" smtClean="0"/>
              <a:t>á</a:t>
            </a:r>
            <a:r>
              <a:rPr lang="en-US" dirty="0" smtClean="0"/>
              <a:t>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criar</a:t>
            </a:r>
            <a:r>
              <a:rPr lang="en-US" dirty="0" smtClean="0"/>
              <a:t> </a:t>
            </a:r>
            <a:r>
              <a:rPr lang="en-US" dirty="0" err="1" smtClean="0"/>
              <a:t>inserções</a:t>
            </a:r>
            <a:r>
              <a:rPr lang="en-US" dirty="0" smtClean="0"/>
              <a:t>, </a:t>
            </a:r>
            <a:r>
              <a:rPr lang="en-US" dirty="0" err="1" smtClean="0"/>
              <a:t>atualizações</a:t>
            </a:r>
            <a:r>
              <a:rPr lang="is-IS" dirty="0" smtClean="0"/>
              <a:t>….</a:t>
            </a:r>
            <a:r>
              <a:rPr lang="en-US" dirty="0" smtClean="0"/>
              <a:t> Pela string </a:t>
            </a:r>
            <a:r>
              <a:rPr lang="en-US" dirty="0" err="1" smtClean="0"/>
              <a:t>sql</a:t>
            </a:r>
            <a:r>
              <a:rPr lang="en-US" dirty="0" smtClean="0"/>
              <a:t> </a:t>
            </a:r>
            <a:r>
              <a:rPr lang="en-US" dirty="0" err="1" smtClean="0"/>
              <a:t>passada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parametro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Entretanto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teremos</a:t>
            </a:r>
            <a:r>
              <a:rPr lang="en-US" dirty="0" smtClean="0"/>
              <a:t> </a:t>
            </a:r>
            <a:r>
              <a:rPr lang="en-US" dirty="0" err="1" smtClean="0"/>
              <a:t>problemas</a:t>
            </a:r>
            <a:r>
              <a:rPr lang="en-US" dirty="0" smtClean="0"/>
              <a:t> com a </a:t>
            </a:r>
            <a:r>
              <a:rPr lang="en-US" dirty="0" err="1" smtClean="0"/>
              <a:t>manutenabilidade</a:t>
            </a:r>
            <a:r>
              <a:rPr lang="en-US" dirty="0" smtClean="0"/>
              <a:t> </a:t>
            </a:r>
            <a:endParaRPr lang="pt-BR" dirty="0"/>
          </a:p>
        </p:txBody>
      </p:sp>
      <p:pic>
        <p:nvPicPr>
          <p:cNvPr id="12" name="Espaço Reservado para Conteúdo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914640"/>
            <a:ext cx="5422900" cy="330481"/>
          </a:xfr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86" y="4044526"/>
            <a:ext cx="6018414" cy="11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2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Solu</a:t>
            </a:r>
            <a:r>
              <a:rPr lang="en-US" dirty="0" err="1" smtClean="0"/>
              <a:t>ção</a:t>
            </a:r>
            <a:r>
              <a:rPr lang="en-US" dirty="0" smtClean="0"/>
              <a:t> JAVABEANS E DAO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err="1"/>
              <a:t>Javabeans</a:t>
            </a:r>
            <a:r>
              <a:rPr lang="pt-BR" b="1" dirty="0"/>
              <a:t> 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err="1"/>
              <a:t>Javabeans</a:t>
            </a:r>
            <a:r>
              <a:rPr lang="pt-BR" dirty="0"/>
              <a:t> </a:t>
            </a:r>
            <a:r>
              <a:rPr lang="pt-BR" dirty="0" err="1"/>
              <a:t>são</a:t>
            </a:r>
            <a:r>
              <a:rPr lang="pt-BR" dirty="0"/>
              <a:t> classes que possuem o construtor sem argumentos e </a:t>
            </a:r>
            <a:r>
              <a:rPr lang="pt-BR" dirty="0" smtClean="0"/>
              <a:t>métodos </a:t>
            </a:r>
            <a:r>
              <a:rPr lang="pt-BR" dirty="0"/>
              <a:t>de acesso do tipo </a:t>
            </a:r>
            <a:r>
              <a:rPr lang="pt-BR" dirty="0" err="1"/>
              <a:t>get</a:t>
            </a:r>
            <a:r>
              <a:rPr lang="pt-BR" dirty="0"/>
              <a:t> e </a:t>
            </a:r>
            <a:r>
              <a:rPr lang="pt-BR" dirty="0" smtClean="0"/>
              <a:t>set.</a:t>
            </a:r>
          </a:p>
          <a:p>
            <a:r>
              <a:rPr lang="pt-BR" dirty="0" smtClean="0"/>
              <a:t>Essas classes </a:t>
            </a:r>
            <a:r>
              <a:rPr lang="en-US" dirty="0" err="1" smtClean="0"/>
              <a:t>vao</a:t>
            </a:r>
            <a:r>
              <a:rPr lang="en-US" dirty="0" smtClean="0"/>
              <a:t> </a:t>
            </a:r>
            <a:r>
              <a:rPr lang="en-US" dirty="0" err="1" smtClean="0"/>
              <a:t>possibiltar</a:t>
            </a:r>
            <a:r>
              <a:rPr lang="en-US" dirty="0" smtClean="0"/>
              <a:t> </a:t>
            </a:r>
            <a:r>
              <a:rPr lang="en-US" dirty="0" err="1" smtClean="0"/>
              <a:t>trabalharmos</a:t>
            </a:r>
            <a:r>
              <a:rPr lang="en-US" dirty="0" smtClean="0"/>
              <a:t> com o </a:t>
            </a:r>
            <a:r>
              <a:rPr lang="en-US" dirty="0" err="1" smtClean="0"/>
              <a:t>padrão</a:t>
            </a:r>
            <a:r>
              <a:rPr lang="en-US" dirty="0" smtClean="0"/>
              <a:t> de </a:t>
            </a:r>
            <a:r>
              <a:rPr lang="en-US" dirty="0" err="1" smtClean="0"/>
              <a:t>projetos</a:t>
            </a:r>
            <a:r>
              <a:rPr lang="en-US" dirty="0" smtClean="0"/>
              <a:t> DAO</a:t>
            </a:r>
          </a:p>
          <a:p>
            <a:r>
              <a:rPr lang="en-US" dirty="0" smtClean="0"/>
              <a:t>O DAO é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isolar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acesso</a:t>
            </a:r>
            <a:r>
              <a:rPr lang="en-US" dirty="0"/>
              <a:t> a banco </a:t>
            </a:r>
            <a:r>
              <a:rPr lang="en-US" dirty="0" err="1"/>
              <a:t>em</a:t>
            </a:r>
            <a:r>
              <a:rPr lang="en-US" dirty="0"/>
              <a:t> classes </a:t>
            </a:r>
            <a:r>
              <a:rPr lang="en-US" dirty="0" err="1"/>
              <a:t>bem</a:t>
            </a:r>
            <a:r>
              <a:rPr lang="en-US" dirty="0"/>
              <a:t> simples, </a:t>
            </a:r>
            <a:r>
              <a:rPr lang="en-US" dirty="0" err="1"/>
              <a:t>cuja</a:t>
            </a:r>
            <a:r>
              <a:rPr lang="en-US" dirty="0"/>
              <a:t> </a:t>
            </a:r>
            <a:r>
              <a:rPr lang="en-US" dirty="0" err="1"/>
              <a:t>instância</a:t>
            </a:r>
            <a:r>
              <a:rPr lang="en-US" dirty="0"/>
              <a:t> é um </a:t>
            </a:r>
            <a:r>
              <a:rPr lang="en-US" b="1" dirty="0" err="1"/>
              <a:t>objeto</a:t>
            </a:r>
            <a:r>
              <a:rPr lang="en-US" b="1" dirty="0"/>
              <a:t> </a:t>
            </a:r>
            <a:r>
              <a:rPr lang="en-US" dirty="0" err="1"/>
              <a:t>responsável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b="1" dirty="0" err="1"/>
              <a:t>acessar</a:t>
            </a:r>
            <a:r>
              <a:rPr lang="en-US" b="1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b="1" dirty="0"/>
              <a:t>dados</a:t>
            </a:r>
            <a:r>
              <a:rPr lang="en-US" dirty="0"/>
              <a:t>. Da </a:t>
            </a:r>
            <a:r>
              <a:rPr lang="en-US" dirty="0" err="1"/>
              <a:t>responsabilidade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 smtClean="0"/>
              <a:t>objeto.surgiu</a:t>
            </a:r>
            <a:r>
              <a:rPr lang="en-US" dirty="0" smtClean="0"/>
              <a:t> </a:t>
            </a:r>
            <a:r>
              <a:rPr lang="en-US" dirty="0"/>
              <a:t>o </a:t>
            </a:r>
            <a:r>
              <a:rPr lang="en-US" dirty="0" err="1"/>
              <a:t>nome</a:t>
            </a:r>
            <a:r>
              <a:rPr lang="en-US" dirty="0"/>
              <a:t> de </a:t>
            </a:r>
            <a:r>
              <a:rPr lang="en-US" b="1" dirty="0"/>
              <a:t>Data Access </a:t>
            </a:r>
            <a:r>
              <a:rPr lang="en-US" b="1" dirty="0" smtClean="0"/>
              <a:t>Object</a:t>
            </a:r>
            <a:r>
              <a:rPr lang="en-US" dirty="0" smtClean="0"/>
              <a:t>, </a:t>
            </a:r>
            <a:r>
              <a:rPr lang="en-US" dirty="0"/>
              <a:t>um dos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famosos</a:t>
            </a:r>
            <a:r>
              <a:rPr lang="en-US" dirty="0"/>
              <a:t> </a:t>
            </a:r>
            <a:r>
              <a:rPr lang="en-US" dirty="0" err="1"/>
              <a:t>padrões</a:t>
            </a:r>
            <a:r>
              <a:rPr lang="en-US" dirty="0"/>
              <a:t> de </a:t>
            </a:r>
            <a:r>
              <a:rPr lang="en-US" dirty="0" err="1"/>
              <a:t>projeto</a:t>
            </a:r>
            <a:r>
              <a:rPr lang="en-US" dirty="0"/>
              <a:t> (</a:t>
            </a:r>
            <a:r>
              <a:rPr lang="en-US" i="1" dirty="0"/>
              <a:t>design pattern</a:t>
            </a:r>
            <a:r>
              <a:rPr lang="en-US" dirty="0"/>
              <a:t>) </a:t>
            </a:r>
            <a:endParaRPr lang="en-US" dirty="0"/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Exemplo </a:t>
            </a:r>
            <a:r>
              <a:rPr lang="pt-BR" dirty="0" err="1" smtClean="0"/>
              <a:t>Aluno.java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092" y="2925763"/>
            <a:ext cx="3609029" cy="2935287"/>
          </a:xfrm>
        </p:spPr>
      </p:pic>
    </p:spTree>
    <p:extLst>
      <p:ext uri="{BB962C8B-B14F-4D97-AF65-F5344CB8AC3E}">
        <p14:creationId xmlns:p14="http://schemas.microsoft.com/office/powerpoint/2010/main" val="170222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Classe </a:t>
            </a:r>
            <a:r>
              <a:rPr lang="pt-BR" dirty="0" err="1" smtClean="0"/>
              <a:t>AlunoDao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Classe DAO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/>
              <a:t>A nossa classe </a:t>
            </a:r>
            <a:r>
              <a:rPr lang="pt-BR" dirty="0" err="1" smtClean="0"/>
              <a:t>dao</a:t>
            </a:r>
            <a:r>
              <a:rPr lang="pt-BR" dirty="0" smtClean="0"/>
              <a:t> </a:t>
            </a:r>
            <a:r>
              <a:rPr lang="pt-BR" dirty="0" err="1" smtClean="0"/>
              <a:t>sera</a:t>
            </a:r>
            <a:r>
              <a:rPr lang="pt-BR" dirty="0" smtClean="0"/>
              <a:t> agora </a:t>
            </a:r>
            <a:r>
              <a:rPr lang="pt-BR" dirty="0" err="1" smtClean="0"/>
              <a:t>responsavel</a:t>
            </a:r>
            <a:r>
              <a:rPr lang="pt-BR" dirty="0" smtClean="0"/>
              <a:t> por:</a:t>
            </a:r>
          </a:p>
          <a:p>
            <a:pPr lvl="1"/>
            <a:r>
              <a:rPr lang="pt-BR" dirty="0" smtClean="0"/>
              <a:t>Inserir um objeto aluno no banco</a:t>
            </a:r>
          </a:p>
          <a:p>
            <a:pPr lvl="1"/>
            <a:r>
              <a:rPr lang="pt-BR" dirty="0" smtClean="0"/>
              <a:t>Atualizar um objeto no banco</a:t>
            </a:r>
          </a:p>
          <a:p>
            <a:pPr lvl="1"/>
            <a:r>
              <a:rPr lang="pt-BR" dirty="0" smtClean="0"/>
              <a:t>Deletar um objeto no banco;</a:t>
            </a:r>
          </a:p>
          <a:p>
            <a:pPr lvl="1"/>
            <a:r>
              <a:rPr lang="pt-BR" dirty="0" smtClean="0"/>
              <a:t>Listar os registros salvos.</a:t>
            </a:r>
          </a:p>
          <a:p>
            <a:pPr lvl="1"/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err="1" smtClean="0"/>
              <a:t>AlunoDao.java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3592167"/>
            <a:ext cx="5392737" cy="1602478"/>
          </a:xfrm>
        </p:spPr>
      </p:pic>
    </p:spTree>
    <p:extLst>
      <p:ext uri="{BB962C8B-B14F-4D97-AF65-F5344CB8AC3E}">
        <p14:creationId xmlns:p14="http://schemas.microsoft.com/office/powerpoint/2010/main" val="276059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</a:t>
            </a:r>
            <a:r>
              <a:rPr lang="pt-BR" dirty="0" err="1"/>
              <a:t>AlunoDao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Listando alunos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4" y="2925763"/>
            <a:ext cx="5354540" cy="2935287"/>
          </a:xfr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 smtClean="0"/>
              <a:t>Testando</a:t>
            </a:r>
            <a:endParaRPr lang="pt-BR" dirty="0"/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3667122"/>
            <a:ext cx="5392737" cy="1452569"/>
          </a:xfrm>
        </p:spPr>
      </p:pic>
      <p:sp>
        <p:nvSpPr>
          <p:cNvPr id="9" name="CaixaDeTexto 8"/>
          <p:cNvSpPr txBox="1"/>
          <p:nvPr/>
        </p:nvSpPr>
        <p:spPr>
          <a:xfrm>
            <a:off x="2443942" y="5999916"/>
            <a:ext cx="864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OBS: O m</a:t>
            </a:r>
            <a:r>
              <a:rPr lang="en-US" dirty="0" err="1" smtClean="0"/>
              <a:t>étodo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listando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dele,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refatorar</a:t>
            </a:r>
            <a:r>
              <a:rPr lang="en-US" dirty="0" smtClean="0"/>
              <a:t> e </a:t>
            </a:r>
            <a:r>
              <a:rPr lang="en-US" dirty="0" err="1" smtClean="0"/>
              <a:t>usar</a:t>
            </a:r>
            <a:r>
              <a:rPr lang="en-US" dirty="0" smtClean="0"/>
              <a:t> o </a:t>
            </a:r>
            <a:r>
              <a:rPr lang="en-US" dirty="0" err="1" smtClean="0"/>
              <a:t>arraylist</a:t>
            </a:r>
            <a:r>
              <a:rPr lang="en-US" dirty="0" smtClean="0"/>
              <a:t> de </a:t>
            </a:r>
            <a:r>
              <a:rPr lang="en-US" dirty="0" err="1" smtClean="0"/>
              <a:t>retorno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025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Referencias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66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344189" y="257694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At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Persistência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</a:t>
            </a:r>
            <a:r>
              <a:rPr lang="pt-BR" dirty="0" smtClean="0"/>
              <a:t>ersistir </a:t>
            </a:r>
            <a:r>
              <a:rPr lang="pt-BR" dirty="0"/>
              <a:t>dados significa armazená-los em algum local de modo que possamos recuperá-los posteriormente. Pode-se persistir os dados em um arquivo, em banco de dados, etc</a:t>
            </a:r>
            <a:r>
              <a:rPr lang="pt-BR" dirty="0" smtClean="0"/>
              <a:t>.</a:t>
            </a:r>
          </a:p>
          <a:p>
            <a:r>
              <a:rPr lang="pt-BR" dirty="0" smtClean="0"/>
              <a:t>A </a:t>
            </a:r>
            <a:r>
              <a:rPr lang="pt-BR" dirty="0"/>
              <a:t>persistência de dados consiste no armazenamento confiável e coerente das informações em um sistema de armazenamento de dados(arquivo, B.D</a:t>
            </a:r>
            <a:r>
              <a:rPr lang="pt-BR" dirty="0" smtClean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529331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l="22873" t="-1243" r="26576"/>
          <a:stretch/>
        </p:blipFill>
        <p:spPr>
          <a:xfrm>
            <a:off x="8499387" y="2523744"/>
            <a:ext cx="2664296" cy="257158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Bancos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dirty="0"/>
              <a:t>Em JAVA podemos usar diferentes tipos de Banco de </a:t>
            </a:r>
            <a:r>
              <a:rPr lang="pt-BR" dirty="0" smtClean="0"/>
              <a:t>Dados - </a:t>
            </a:r>
            <a:r>
              <a:rPr lang="pt-BR" dirty="0" err="1" smtClean="0"/>
              <a:t>SGBDs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4" y="2880575"/>
            <a:ext cx="2100334" cy="10838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18" y="2907030"/>
            <a:ext cx="1513633" cy="13906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324" y="2646868"/>
            <a:ext cx="2551247" cy="191097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05" y="4177039"/>
            <a:ext cx="2578100" cy="21463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899" y="4297680"/>
            <a:ext cx="41402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73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Banco de Dados - Driver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Para uma linguagem (JAVA por exemplo) se conectar a um SGBD (</a:t>
            </a:r>
            <a:r>
              <a:rPr lang="pt-BR" dirty="0" err="1" smtClean="0"/>
              <a:t>Mysql</a:t>
            </a:r>
            <a:r>
              <a:rPr lang="pt-BR" dirty="0" smtClean="0"/>
              <a:t> por exemplo) deve </a:t>
            </a:r>
            <a:r>
              <a:rPr lang="pt-BR" dirty="0" err="1" smtClean="0"/>
              <a:t>exitir</a:t>
            </a:r>
            <a:r>
              <a:rPr lang="pt-BR" dirty="0" smtClean="0"/>
              <a:t> o </a:t>
            </a:r>
            <a:r>
              <a:rPr lang="en-US" dirty="0" smtClean="0"/>
              <a:t>“DRIVER”</a:t>
            </a:r>
          </a:p>
          <a:p>
            <a:r>
              <a:rPr lang="en-US" dirty="0" err="1" smtClean="0"/>
              <a:t>Cabe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driver </a:t>
            </a:r>
            <a:r>
              <a:rPr lang="en-US" dirty="0" err="1" smtClean="0"/>
              <a:t>possibilitar</a:t>
            </a:r>
            <a:r>
              <a:rPr lang="en-US" dirty="0" smtClean="0"/>
              <a:t> a “</a:t>
            </a:r>
            <a:r>
              <a:rPr lang="en-US" dirty="0" err="1" smtClean="0"/>
              <a:t>Conversa</a:t>
            </a:r>
            <a:r>
              <a:rPr lang="en-US" dirty="0" smtClean="0"/>
              <a:t>” entre as </a:t>
            </a:r>
            <a:r>
              <a:rPr lang="en-US" dirty="0" err="1" smtClean="0"/>
              <a:t>linhas</a:t>
            </a:r>
            <a:r>
              <a:rPr lang="en-US" dirty="0" smtClean="0"/>
              <a:t> de </a:t>
            </a:r>
            <a:r>
              <a:rPr lang="en-US" dirty="0" err="1" smtClean="0"/>
              <a:t>comandos</a:t>
            </a:r>
            <a:r>
              <a:rPr lang="en-US" dirty="0" smtClean="0"/>
              <a:t> JAVA e as </a:t>
            </a:r>
            <a:r>
              <a:rPr lang="en-US" dirty="0" err="1" smtClean="0"/>
              <a:t>Tabelas</a:t>
            </a:r>
            <a:r>
              <a:rPr lang="en-US" dirty="0" smtClean="0"/>
              <a:t> </a:t>
            </a:r>
            <a:r>
              <a:rPr lang="en-US" dirty="0" err="1" smtClean="0"/>
              <a:t>Mysql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239" t="18053" r="31960" b="36161"/>
          <a:stretch/>
        </p:blipFill>
        <p:spPr>
          <a:xfrm>
            <a:off x="6232804" y="2227263"/>
            <a:ext cx="5333441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9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JDBC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pluralidade do JAVA aceitar diferentes banco de dados, em grande parte se da pelo JDBC.</a:t>
            </a:r>
            <a:r>
              <a:rPr lang="pt-BR" dirty="0"/>
              <a:t> </a:t>
            </a:r>
            <a:endParaRPr lang="pt-BR" dirty="0" smtClean="0"/>
          </a:p>
          <a:p>
            <a:r>
              <a:rPr lang="pt-BR" dirty="0" smtClean="0"/>
              <a:t>JDBC </a:t>
            </a:r>
            <a:r>
              <a:rPr lang="pt-BR" dirty="0"/>
              <a:t>é o framework que “conecta” ao banco de dados relacional.</a:t>
            </a:r>
            <a:br>
              <a:rPr lang="pt-BR" dirty="0"/>
            </a:br>
            <a:r>
              <a:rPr lang="pt-BR" dirty="0"/>
              <a:t>Java </a:t>
            </a:r>
            <a:r>
              <a:rPr lang="pt-BR" dirty="0" err="1"/>
              <a:t>Database</a:t>
            </a:r>
            <a:r>
              <a:rPr lang="pt-BR" dirty="0"/>
              <a:t> </a:t>
            </a:r>
            <a:r>
              <a:rPr lang="pt-BR" dirty="0" err="1"/>
              <a:t>Connectivity</a:t>
            </a:r>
            <a:r>
              <a:rPr lang="pt-BR" dirty="0"/>
              <a:t>: Em geral, as empresas proprietárias dos </a:t>
            </a:r>
            <a:r>
              <a:rPr lang="pt-BR" dirty="0" err="1"/>
              <a:t>SGBDs</a:t>
            </a:r>
            <a:r>
              <a:rPr lang="pt-BR" dirty="0"/>
              <a:t> desenvolvem e distribuem drivers de conexão que </a:t>
            </a:r>
            <a:r>
              <a:rPr lang="pt-BR" dirty="0" smtClean="0"/>
              <a:t>segue uma </a:t>
            </a:r>
            <a:r>
              <a:rPr lang="pt-BR" dirty="0" err="1" smtClean="0"/>
              <a:t>especiﬁcação</a:t>
            </a:r>
            <a:r>
              <a:rPr lang="pt-BR" dirty="0" smtClean="0"/>
              <a:t> </a:t>
            </a:r>
            <a:r>
              <a:rPr lang="pt-BR" dirty="0"/>
              <a:t>JDBC</a:t>
            </a:r>
          </a:p>
          <a:p>
            <a:r>
              <a:rPr lang="pt-BR" dirty="0"/>
              <a:t>Suponha que os drivers de conexão fossem desenvolvidos sem nenhum padrão. Cada driver teria sua própria interface, ou seja, seu próprio conjunto de instruções. Consequentemente, os desenvolvedores teriam de conhecer a interface de cada um dos drivers dos respectivos </a:t>
            </a:r>
            <a:r>
              <a:rPr lang="pt-BR" dirty="0" err="1"/>
              <a:t>SGDBs</a:t>
            </a:r>
            <a:r>
              <a:rPr lang="pt-BR" dirty="0"/>
              <a:t> que fossem utilizar.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163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Sem especifica</a:t>
            </a:r>
            <a:r>
              <a:rPr lang="en-US" dirty="0" err="1" smtClean="0"/>
              <a:t>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032" t="40760" r="7476" b="23121"/>
          <a:stretch/>
        </p:blipFill>
        <p:spPr>
          <a:xfrm>
            <a:off x="477422" y="2245233"/>
            <a:ext cx="6244532" cy="36782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936992" y="1956816"/>
            <a:ext cx="34472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Por exemplo ao desenvolver uma aplica</a:t>
            </a:r>
            <a:r>
              <a:rPr lang="en-US" dirty="0" err="1" smtClean="0"/>
              <a:t>ção</a:t>
            </a:r>
            <a:r>
              <a:rPr lang="en-US" dirty="0"/>
              <a:t> </a:t>
            </a:r>
            <a:r>
              <a:rPr lang="en-US" dirty="0" err="1" smtClean="0"/>
              <a:t>Comandos</a:t>
            </a:r>
            <a:r>
              <a:rPr lang="en-US" dirty="0" smtClean="0"/>
              <a:t> de </a:t>
            </a:r>
            <a:r>
              <a:rPr lang="en-US" dirty="0" err="1" smtClean="0"/>
              <a:t>conexao</a:t>
            </a:r>
            <a:r>
              <a:rPr lang="en-US" dirty="0" smtClean="0"/>
              <a:t> de um SGBD </a:t>
            </a:r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Ex:</a:t>
            </a:r>
          </a:p>
          <a:p>
            <a:r>
              <a:rPr lang="en-US" dirty="0" err="1" smtClean="0"/>
              <a:t>createConnection</a:t>
            </a:r>
            <a:r>
              <a:rPr lang="en-US" dirty="0" smtClean="0"/>
              <a:t>() </a:t>
            </a:r>
            <a:r>
              <a:rPr lang="en-US" dirty="0" smtClean="0">
                <a:sym typeface="Wingdings"/>
              </a:rPr>
              <a:t> no </a:t>
            </a:r>
            <a:r>
              <a:rPr lang="en-US" dirty="0" err="1" smtClean="0">
                <a:sym typeface="Wingdings"/>
              </a:rPr>
              <a:t>Mysql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Ou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openConnection</a:t>
            </a:r>
            <a:r>
              <a:rPr lang="en-US" dirty="0" smtClean="0">
                <a:sym typeface="Wingdings"/>
              </a:rPr>
              <a:t>()  no Oracle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130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 Especifica</a:t>
            </a:r>
            <a:r>
              <a:rPr lang="en-US" dirty="0" err="1" smtClean="0"/>
              <a:t>ção</a:t>
            </a:r>
            <a:r>
              <a:rPr lang="en-US" dirty="0" smtClean="0"/>
              <a:t> JDBC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 smtClean="0"/>
              <a:t>Ao usarmos o Driver JDBC garantimos que nossa aplica</a:t>
            </a:r>
            <a:r>
              <a:rPr lang="en-US" dirty="0" err="1" smtClean="0"/>
              <a:t>ção</a:t>
            </a:r>
            <a:r>
              <a:rPr lang="en-US" dirty="0" smtClean="0"/>
              <a:t>  </a:t>
            </a:r>
            <a:r>
              <a:rPr lang="en-US" dirty="0" err="1" smtClean="0"/>
              <a:t>irá</a:t>
            </a:r>
            <a:r>
              <a:rPr lang="en-US" dirty="0" smtClean="0"/>
              <a:t> se </a:t>
            </a:r>
            <a:r>
              <a:rPr lang="en-US" dirty="0" err="1" smtClean="0"/>
              <a:t>comunicar</a:t>
            </a:r>
            <a:r>
              <a:rPr lang="en-US" dirty="0" smtClean="0"/>
              <a:t> </a:t>
            </a:r>
            <a:r>
              <a:rPr lang="en-US" dirty="0" err="1" smtClean="0"/>
              <a:t>numa</a:t>
            </a:r>
            <a:r>
              <a:rPr lang="en-US" dirty="0" smtClean="0"/>
              <a:t> </a:t>
            </a:r>
            <a:r>
              <a:rPr lang="en-US" dirty="0" err="1" smtClean="0"/>
              <a:t>só</a:t>
            </a:r>
            <a:r>
              <a:rPr lang="en-US" dirty="0" smtClean="0"/>
              <a:t> lingua com </a:t>
            </a:r>
            <a:r>
              <a:rPr lang="en-US" dirty="0" err="1" smtClean="0"/>
              <a:t>nosso</a:t>
            </a:r>
            <a:r>
              <a:rPr lang="en-US" dirty="0" smtClean="0"/>
              <a:t> SGBD.</a:t>
            </a:r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1186" t="25199" r="29209" b="39522"/>
          <a:stretch/>
        </p:blipFill>
        <p:spPr>
          <a:xfrm>
            <a:off x="581025" y="2685560"/>
            <a:ext cx="5422900" cy="27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82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SGBD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Para adicionar o driver JDBC do banco de dados que </a:t>
            </a:r>
            <a:r>
              <a:rPr lang="pt-BR" dirty="0" err="1" smtClean="0"/>
              <a:t>voc</a:t>
            </a:r>
            <a:r>
              <a:rPr lang="en-US" dirty="0" err="1" smtClean="0"/>
              <a:t>ê</a:t>
            </a:r>
            <a:r>
              <a:rPr lang="en-US" dirty="0" smtClean="0"/>
              <a:t> </a:t>
            </a:r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, </a:t>
            </a:r>
            <a:r>
              <a:rPr lang="en-US" dirty="0" err="1" smtClean="0"/>
              <a:t>devemos</a:t>
            </a:r>
            <a:r>
              <a:rPr lang="en-US" dirty="0" smtClean="0"/>
              <a:t> </a:t>
            </a:r>
            <a:r>
              <a:rPr lang="en-US" dirty="0" err="1" smtClean="0"/>
              <a:t>baixar</a:t>
            </a:r>
            <a:r>
              <a:rPr lang="en-US" dirty="0" smtClean="0"/>
              <a:t> no site do </a:t>
            </a:r>
            <a:r>
              <a:rPr lang="en-US" dirty="0" err="1" smtClean="0"/>
              <a:t>fabricante</a:t>
            </a:r>
            <a:r>
              <a:rPr lang="en-US" dirty="0" smtClean="0"/>
              <a:t> do SGBD. </a:t>
            </a:r>
            <a:r>
              <a:rPr lang="en-US" dirty="0" err="1" smtClean="0"/>
              <a:t>Geralmente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drivers </a:t>
            </a:r>
            <a:r>
              <a:rPr lang="en-US" dirty="0" err="1" smtClean="0"/>
              <a:t>são</a:t>
            </a:r>
            <a:r>
              <a:rPr lang="en-US" dirty="0" smtClean="0"/>
              <a:t> </a:t>
            </a:r>
            <a:r>
              <a:rPr lang="en-US" dirty="0" err="1" smtClean="0"/>
              <a:t>chamados</a:t>
            </a:r>
            <a:r>
              <a:rPr lang="en-US" dirty="0" smtClean="0"/>
              <a:t> de “Connectors”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960914"/>
            <a:ext cx="5422900" cy="2166485"/>
          </a:xfrm>
        </p:spPr>
      </p:pic>
    </p:spTree>
    <p:extLst>
      <p:ext uri="{BB962C8B-B14F-4D97-AF65-F5344CB8AC3E}">
        <p14:creationId xmlns:p14="http://schemas.microsoft.com/office/powerpoint/2010/main" val="81700154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Dividendo</Template>
  <TotalTime>994</TotalTime>
  <Words>968</Words>
  <Application>Microsoft Macintosh PowerPoint</Application>
  <PresentationFormat>Widescreen</PresentationFormat>
  <Paragraphs>123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3" baseType="lpstr">
      <vt:lpstr>Gill Sans MT</vt:lpstr>
      <vt:lpstr>Wingdings</vt:lpstr>
      <vt:lpstr>Wingdings 2</vt:lpstr>
      <vt:lpstr>Dividendo</vt:lpstr>
      <vt:lpstr>Banco de Dados e DAO</vt:lpstr>
      <vt:lpstr>Roteiro</vt:lpstr>
      <vt:lpstr>Persistência de Dados</vt:lpstr>
      <vt:lpstr>Bancos de dados</vt:lpstr>
      <vt:lpstr>Banco de Dados - Driver</vt:lpstr>
      <vt:lpstr>JDBC</vt:lpstr>
      <vt:lpstr>Sem especificação</vt:lpstr>
      <vt:lpstr>Com Especificação JDBC</vt:lpstr>
      <vt:lpstr>SGBD</vt:lpstr>
      <vt:lpstr>SQLITE</vt:lpstr>
      <vt:lpstr>SQLITE</vt:lpstr>
      <vt:lpstr>Passo a Passo</vt:lpstr>
      <vt:lpstr>Usando o JDBC SQLITE</vt:lpstr>
      <vt:lpstr>DBUtils.java</vt:lpstr>
      <vt:lpstr>Ainda na DButils</vt:lpstr>
      <vt:lpstr>DBHelper</vt:lpstr>
      <vt:lpstr>DBHelper</vt:lpstr>
      <vt:lpstr>Dbhelpet</vt:lpstr>
      <vt:lpstr>Esta bom assim?</vt:lpstr>
      <vt:lpstr>Padrões de projeto</vt:lpstr>
      <vt:lpstr>Factory</vt:lpstr>
      <vt:lpstr>Como fica nossas classes DBUTILs</vt:lpstr>
      <vt:lpstr>Como fica nossas classes DBHELPER</vt:lpstr>
      <vt:lpstr>E os dados do alunoS?</vt:lpstr>
      <vt:lpstr>Solução JAVABEANS E DAO</vt:lpstr>
      <vt:lpstr>Classe AlunoDao</vt:lpstr>
      <vt:lpstr>Classe AlunoDao</vt:lpstr>
      <vt:lpstr>Referencias </vt:lpstr>
      <vt:lpstr>Atividade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 e DAO</dc:title>
  <dc:creator>Ramon Lummertz</dc:creator>
  <cp:lastModifiedBy>Ramon Lummertz</cp:lastModifiedBy>
  <cp:revision>21</cp:revision>
  <dcterms:created xsi:type="dcterms:W3CDTF">2016-10-19T02:12:07Z</dcterms:created>
  <dcterms:modified xsi:type="dcterms:W3CDTF">2016-10-19T18:46:26Z</dcterms:modified>
</cp:coreProperties>
</file>